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2" r:id="rId5"/>
    <p:sldId id="263" r:id="rId6"/>
    <p:sldId id="267" r:id="rId7"/>
    <p:sldId id="268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B4176-B2FB-4F40-8455-52CDA7D2CDF7}" v="320" dt="2022-11-15T14:19:53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D0C99-DEF9-CC4D-9918-A8C11CA9C434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C659C40B-2560-4647-A93F-7FF4BFEE0F17}">
      <dgm:prSet phldrT="[Tekst]" custT="1"/>
      <dgm:spPr/>
      <dgm:t>
        <a:bodyPr/>
        <a:lstStyle/>
        <a:p>
          <a:r>
            <a:rPr lang="nl-NL" sz="2000" dirty="0"/>
            <a:t>9-2022:</a:t>
          </a:r>
        </a:p>
        <a:p>
          <a:r>
            <a:rPr lang="nl-NL" sz="2000" b="1" dirty="0"/>
            <a:t>Start project</a:t>
          </a:r>
        </a:p>
      </dgm:t>
    </dgm:pt>
    <dgm:pt modelId="{BEE67B5A-C5A5-BA46-B312-4AE2518D358C}" type="parTrans" cxnId="{772DF482-2BE5-4C4B-8C72-6D9B3951B905}">
      <dgm:prSet/>
      <dgm:spPr/>
      <dgm:t>
        <a:bodyPr/>
        <a:lstStyle/>
        <a:p>
          <a:endParaRPr lang="nl-NL"/>
        </a:p>
      </dgm:t>
    </dgm:pt>
    <dgm:pt modelId="{6C767003-FBED-C448-987D-F0ECB5CFEED3}" type="sibTrans" cxnId="{772DF482-2BE5-4C4B-8C72-6D9B3951B905}">
      <dgm:prSet/>
      <dgm:spPr/>
      <dgm:t>
        <a:bodyPr/>
        <a:lstStyle/>
        <a:p>
          <a:endParaRPr lang="nl-NL"/>
        </a:p>
      </dgm:t>
    </dgm:pt>
    <dgm:pt modelId="{7D3499B3-3147-954C-B093-59B48F50B888}">
      <dgm:prSet phldrT="[Tekst]" custT="1"/>
      <dgm:spPr/>
      <dgm:t>
        <a:bodyPr/>
        <a:lstStyle/>
        <a:p>
          <a:r>
            <a:rPr lang="nl-NL" sz="2000" dirty="0"/>
            <a:t>13-2-23:</a:t>
          </a:r>
        </a:p>
        <a:p>
          <a:r>
            <a:rPr lang="nl-NL" sz="2000" b="1" dirty="0"/>
            <a:t>Livegang</a:t>
          </a:r>
        </a:p>
      </dgm:t>
    </dgm:pt>
    <dgm:pt modelId="{EB5F3C03-21A9-0646-A3B5-1811DC4D6011}" type="parTrans" cxnId="{95A6720B-BC11-3642-8347-0CBBFDF6847D}">
      <dgm:prSet/>
      <dgm:spPr/>
      <dgm:t>
        <a:bodyPr/>
        <a:lstStyle/>
        <a:p>
          <a:endParaRPr lang="nl-NL"/>
        </a:p>
      </dgm:t>
    </dgm:pt>
    <dgm:pt modelId="{1105E519-C0B1-6449-A951-1DD05444A70A}" type="sibTrans" cxnId="{95A6720B-BC11-3642-8347-0CBBFDF6847D}">
      <dgm:prSet/>
      <dgm:spPr/>
      <dgm:t>
        <a:bodyPr/>
        <a:lstStyle/>
        <a:p>
          <a:endParaRPr lang="nl-NL"/>
        </a:p>
      </dgm:t>
    </dgm:pt>
    <dgm:pt modelId="{40CB4B0E-E562-6545-B4F0-FC5BB3682131}">
      <dgm:prSet phldrT="[Tekst]" custT="1"/>
      <dgm:spPr/>
      <dgm:t>
        <a:bodyPr/>
        <a:lstStyle/>
        <a:p>
          <a:r>
            <a:rPr lang="nl-NL" sz="2000" dirty="0"/>
            <a:t>11/12-22: </a:t>
          </a:r>
          <a:r>
            <a:rPr lang="nl-NL" sz="2000" b="1" dirty="0"/>
            <a:t>Testen </a:t>
          </a:r>
          <a:r>
            <a:rPr lang="nl-NL" sz="2000" b="1" dirty="0" err="1"/>
            <a:t>Proof</a:t>
          </a:r>
          <a:r>
            <a:rPr lang="nl-NL" sz="2000" b="1" dirty="0"/>
            <a:t> of Concept</a:t>
          </a:r>
        </a:p>
      </dgm:t>
    </dgm:pt>
    <dgm:pt modelId="{7E5A51FC-1112-0743-B80B-9777D8EDD5C7}" type="sibTrans" cxnId="{8A631DD3-CFFA-A94F-A8BD-EAD402DCA64B}">
      <dgm:prSet/>
      <dgm:spPr/>
      <dgm:t>
        <a:bodyPr/>
        <a:lstStyle/>
        <a:p>
          <a:endParaRPr lang="nl-NL"/>
        </a:p>
      </dgm:t>
    </dgm:pt>
    <dgm:pt modelId="{6E8C12F0-F79E-2F41-AB2D-735E06FEDACB}" type="parTrans" cxnId="{8A631DD3-CFFA-A94F-A8BD-EAD402DCA64B}">
      <dgm:prSet/>
      <dgm:spPr/>
      <dgm:t>
        <a:bodyPr/>
        <a:lstStyle/>
        <a:p>
          <a:endParaRPr lang="nl-NL"/>
        </a:p>
      </dgm:t>
    </dgm:pt>
    <dgm:pt modelId="{DC0B386B-6969-D247-BE9C-2733EBF1D415}">
      <dgm:prSet phldrT="[Tekst]" custT="1"/>
      <dgm:spPr/>
      <dgm:t>
        <a:bodyPr/>
        <a:lstStyle/>
        <a:p>
          <a:r>
            <a:rPr lang="nl-NL" sz="2000" dirty="0"/>
            <a:t>Nu: </a:t>
          </a:r>
        </a:p>
        <a:p>
          <a:r>
            <a:rPr lang="nl-NL" sz="2000" b="1" dirty="0"/>
            <a:t>Inrichten</a:t>
          </a:r>
        </a:p>
      </dgm:t>
    </dgm:pt>
    <dgm:pt modelId="{EC3C6E52-5D87-3C40-90E0-A609243BF46D}" type="parTrans" cxnId="{0178BF2F-F4C5-6249-BE4C-45757525A445}">
      <dgm:prSet/>
      <dgm:spPr/>
      <dgm:t>
        <a:bodyPr/>
        <a:lstStyle/>
        <a:p>
          <a:endParaRPr lang="nl-NL"/>
        </a:p>
      </dgm:t>
    </dgm:pt>
    <dgm:pt modelId="{581E5A6B-48D8-404A-87A9-63171C0D7B2B}" type="sibTrans" cxnId="{0178BF2F-F4C5-6249-BE4C-45757525A445}">
      <dgm:prSet/>
      <dgm:spPr/>
      <dgm:t>
        <a:bodyPr/>
        <a:lstStyle/>
        <a:p>
          <a:endParaRPr lang="nl-NL"/>
        </a:p>
      </dgm:t>
    </dgm:pt>
    <dgm:pt modelId="{24794E96-3CB1-F94C-B5FF-D75FC2521333}" type="pres">
      <dgm:prSet presAssocID="{FB9D0C99-DEF9-CC4D-9918-A8C11CA9C434}" presName="arrowDiagram" presStyleCnt="0">
        <dgm:presLayoutVars>
          <dgm:chMax val="5"/>
          <dgm:dir/>
          <dgm:resizeHandles val="exact"/>
        </dgm:presLayoutVars>
      </dgm:prSet>
      <dgm:spPr/>
    </dgm:pt>
    <dgm:pt modelId="{0E210A7E-460F-7544-85CD-CFB18695DD9D}" type="pres">
      <dgm:prSet presAssocID="{FB9D0C99-DEF9-CC4D-9918-A8C11CA9C434}" presName="arrow" presStyleLbl="bgShp" presStyleIdx="0" presStyleCnt="1"/>
      <dgm:spPr/>
    </dgm:pt>
    <dgm:pt modelId="{2F1C6A15-2BEE-E34B-9D5C-E272EB664EF0}" type="pres">
      <dgm:prSet presAssocID="{FB9D0C99-DEF9-CC4D-9918-A8C11CA9C434}" presName="arrowDiagram4" presStyleCnt="0"/>
      <dgm:spPr/>
    </dgm:pt>
    <dgm:pt modelId="{9CC573BE-D2F6-B348-BE2C-2BFA5CC87BC6}" type="pres">
      <dgm:prSet presAssocID="{C659C40B-2560-4647-A93F-7FF4BFEE0F17}" presName="bullet4a" presStyleLbl="node1" presStyleIdx="0" presStyleCnt="4"/>
      <dgm:spPr/>
    </dgm:pt>
    <dgm:pt modelId="{36157B50-13A4-1840-A079-ECCEDA8AB691}" type="pres">
      <dgm:prSet presAssocID="{C659C40B-2560-4647-A93F-7FF4BFEE0F17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1F385D-0E49-A94B-94BC-D0F50AD3CBF3}" type="pres">
      <dgm:prSet presAssocID="{DC0B386B-6969-D247-BE9C-2733EBF1D415}" presName="bullet4b" presStyleLbl="node1" presStyleIdx="1" presStyleCnt="4" custLinFactX="100000" custLinFactY="-61638" custLinFactNeighborX="184483" custLinFactNeighborY="-100000"/>
      <dgm:spPr/>
    </dgm:pt>
    <dgm:pt modelId="{C2BE3235-24D3-0D4B-8BCE-05601576E5FD}" type="pres">
      <dgm:prSet presAssocID="{DC0B386B-6969-D247-BE9C-2733EBF1D415}" presName="textBox4b" presStyleLbl="revTx" presStyleIdx="1" presStyleCnt="4" custLinFactNeighborX="9852" custLinFactNeighborY="-1448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693DE68-F4E0-9C4F-B789-D945F52A1F0A}" type="pres">
      <dgm:prSet presAssocID="{40CB4B0E-E562-6545-B4F0-FC5BB3682131}" presName="bullet4c" presStyleLbl="node1" presStyleIdx="2" presStyleCnt="4" custLinFactX="41509" custLinFactNeighborX="100000" custLinFactNeighborY="-43917"/>
      <dgm:spPr/>
    </dgm:pt>
    <dgm:pt modelId="{2E1735EB-2372-B547-8A24-F3748EFF7B19}" type="pres">
      <dgm:prSet presAssocID="{40CB4B0E-E562-6545-B4F0-FC5BB3682131}" presName="textBox4c" presStyleLbl="revTx" presStyleIdx="2" presStyleCnt="4" custScaleX="11123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3E230C7-34E4-EB4A-B619-595758392560}" type="pres">
      <dgm:prSet presAssocID="{7D3499B3-3147-954C-B093-59B48F50B888}" presName="bullet4d" presStyleLbl="node1" presStyleIdx="3" presStyleCnt="4" custLinFactX="100000" custLinFactNeighborX="180476" custLinFactNeighborY="-58281"/>
      <dgm:spPr/>
    </dgm:pt>
    <dgm:pt modelId="{A1C914AC-FF0D-9945-98C4-B7C8387C334E}" type="pres">
      <dgm:prSet presAssocID="{7D3499B3-3147-954C-B093-59B48F50B888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E2D127F-ECB3-7840-8CD0-BED3E6C7AD4D}" type="presOf" srcId="{DC0B386B-6969-D247-BE9C-2733EBF1D415}" destId="{C2BE3235-24D3-0D4B-8BCE-05601576E5FD}" srcOrd="0" destOrd="0" presId="urn:microsoft.com/office/officeart/2005/8/layout/arrow2"/>
    <dgm:cxn modelId="{8546250C-3F57-3740-8C96-EF396C67EF1B}" type="presOf" srcId="{40CB4B0E-E562-6545-B4F0-FC5BB3682131}" destId="{2E1735EB-2372-B547-8A24-F3748EFF7B19}" srcOrd="0" destOrd="0" presId="urn:microsoft.com/office/officeart/2005/8/layout/arrow2"/>
    <dgm:cxn modelId="{772DF482-2BE5-4C4B-8C72-6D9B3951B905}" srcId="{FB9D0C99-DEF9-CC4D-9918-A8C11CA9C434}" destId="{C659C40B-2560-4647-A93F-7FF4BFEE0F17}" srcOrd="0" destOrd="0" parTransId="{BEE67B5A-C5A5-BA46-B312-4AE2518D358C}" sibTransId="{6C767003-FBED-C448-987D-F0ECB5CFEED3}"/>
    <dgm:cxn modelId="{AD2143F1-0F37-384B-A0F8-D74D68071E83}" type="presOf" srcId="{C659C40B-2560-4647-A93F-7FF4BFEE0F17}" destId="{36157B50-13A4-1840-A079-ECCEDA8AB691}" srcOrd="0" destOrd="0" presId="urn:microsoft.com/office/officeart/2005/8/layout/arrow2"/>
    <dgm:cxn modelId="{F1FD80F1-CC67-C04D-A805-0E0CAD4BA942}" type="presOf" srcId="{FB9D0C99-DEF9-CC4D-9918-A8C11CA9C434}" destId="{24794E96-3CB1-F94C-B5FF-D75FC2521333}" srcOrd="0" destOrd="0" presId="urn:microsoft.com/office/officeart/2005/8/layout/arrow2"/>
    <dgm:cxn modelId="{95A6720B-BC11-3642-8347-0CBBFDF6847D}" srcId="{FB9D0C99-DEF9-CC4D-9918-A8C11CA9C434}" destId="{7D3499B3-3147-954C-B093-59B48F50B888}" srcOrd="3" destOrd="0" parTransId="{EB5F3C03-21A9-0646-A3B5-1811DC4D6011}" sibTransId="{1105E519-C0B1-6449-A951-1DD05444A70A}"/>
    <dgm:cxn modelId="{8A631DD3-CFFA-A94F-A8BD-EAD402DCA64B}" srcId="{FB9D0C99-DEF9-CC4D-9918-A8C11CA9C434}" destId="{40CB4B0E-E562-6545-B4F0-FC5BB3682131}" srcOrd="2" destOrd="0" parTransId="{6E8C12F0-F79E-2F41-AB2D-735E06FEDACB}" sibTransId="{7E5A51FC-1112-0743-B80B-9777D8EDD5C7}"/>
    <dgm:cxn modelId="{0178BF2F-F4C5-6249-BE4C-45757525A445}" srcId="{FB9D0C99-DEF9-CC4D-9918-A8C11CA9C434}" destId="{DC0B386B-6969-D247-BE9C-2733EBF1D415}" srcOrd="1" destOrd="0" parTransId="{EC3C6E52-5D87-3C40-90E0-A609243BF46D}" sibTransId="{581E5A6B-48D8-404A-87A9-63171C0D7B2B}"/>
    <dgm:cxn modelId="{08573AB9-F138-6C4E-A796-9D3BADA12799}" type="presOf" srcId="{7D3499B3-3147-954C-B093-59B48F50B888}" destId="{A1C914AC-FF0D-9945-98C4-B7C8387C334E}" srcOrd="0" destOrd="0" presId="urn:microsoft.com/office/officeart/2005/8/layout/arrow2"/>
    <dgm:cxn modelId="{7E4160BB-4F98-6E4B-86E9-F1D80FC4D0F2}" type="presParOf" srcId="{24794E96-3CB1-F94C-B5FF-D75FC2521333}" destId="{0E210A7E-460F-7544-85CD-CFB18695DD9D}" srcOrd="0" destOrd="0" presId="urn:microsoft.com/office/officeart/2005/8/layout/arrow2"/>
    <dgm:cxn modelId="{03D5E4AF-C6A6-C347-B4DF-6BF6EEA2C2F1}" type="presParOf" srcId="{24794E96-3CB1-F94C-B5FF-D75FC2521333}" destId="{2F1C6A15-2BEE-E34B-9D5C-E272EB664EF0}" srcOrd="1" destOrd="0" presId="urn:microsoft.com/office/officeart/2005/8/layout/arrow2"/>
    <dgm:cxn modelId="{0E8F8462-5C2A-7740-9FC5-C1CB395A8DFA}" type="presParOf" srcId="{2F1C6A15-2BEE-E34B-9D5C-E272EB664EF0}" destId="{9CC573BE-D2F6-B348-BE2C-2BFA5CC87BC6}" srcOrd="0" destOrd="0" presId="urn:microsoft.com/office/officeart/2005/8/layout/arrow2"/>
    <dgm:cxn modelId="{30A02DF3-5912-EA45-915E-84F283D8EAD6}" type="presParOf" srcId="{2F1C6A15-2BEE-E34B-9D5C-E272EB664EF0}" destId="{36157B50-13A4-1840-A079-ECCEDA8AB691}" srcOrd="1" destOrd="0" presId="urn:microsoft.com/office/officeart/2005/8/layout/arrow2"/>
    <dgm:cxn modelId="{01BD2354-3854-B542-8AE5-CF629F19761F}" type="presParOf" srcId="{2F1C6A15-2BEE-E34B-9D5C-E272EB664EF0}" destId="{481F385D-0E49-A94B-94BC-D0F50AD3CBF3}" srcOrd="2" destOrd="0" presId="urn:microsoft.com/office/officeart/2005/8/layout/arrow2"/>
    <dgm:cxn modelId="{7D7C32A2-6351-9741-AC52-607BCE106185}" type="presParOf" srcId="{2F1C6A15-2BEE-E34B-9D5C-E272EB664EF0}" destId="{C2BE3235-24D3-0D4B-8BCE-05601576E5FD}" srcOrd="3" destOrd="0" presId="urn:microsoft.com/office/officeart/2005/8/layout/arrow2"/>
    <dgm:cxn modelId="{655C96F2-C825-354F-9533-B4E0D03D473D}" type="presParOf" srcId="{2F1C6A15-2BEE-E34B-9D5C-E272EB664EF0}" destId="{B693DE68-F4E0-9C4F-B789-D945F52A1F0A}" srcOrd="4" destOrd="0" presId="urn:microsoft.com/office/officeart/2005/8/layout/arrow2"/>
    <dgm:cxn modelId="{476C1986-053A-F848-A317-E4C500EC7110}" type="presParOf" srcId="{2F1C6A15-2BEE-E34B-9D5C-E272EB664EF0}" destId="{2E1735EB-2372-B547-8A24-F3748EFF7B19}" srcOrd="5" destOrd="0" presId="urn:microsoft.com/office/officeart/2005/8/layout/arrow2"/>
    <dgm:cxn modelId="{A9999EE1-BBB5-3A4A-8803-E6BAA740C328}" type="presParOf" srcId="{2F1C6A15-2BEE-E34B-9D5C-E272EB664EF0}" destId="{F3E230C7-34E4-EB4A-B619-595758392560}" srcOrd="6" destOrd="0" presId="urn:microsoft.com/office/officeart/2005/8/layout/arrow2"/>
    <dgm:cxn modelId="{E804D77C-8576-7649-89AA-AED806927DE1}" type="presParOf" srcId="{2F1C6A15-2BEE-E34B-9D5C-E272EB664EF0}" destId="{A1C914AC-FF0D-9945-98C4-B7C8387C33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10A7E-460F-7544-85CD-CFB18695DD9D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573BE-D2F6-B348-BE2C-2BFA5CC87BC6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57B50-13A4-1840-A079-ECCEDA8AB691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/>
            <a:t>9-2022: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/>
            <a:t>Start project</a:t>
          </a:r>
        </a:p>
      </dsp:txBody>
      <dsp:txXfrm>
        <a:off x="894080" y="4040293"/>
        <a:ext cx="1389888" cy="1209040"/>
      </dsp:txXfrm>
    </dsp:sp>
    <dsp:sp modelId="{481F385D-0E49-A94B-94BC-D0F50AD3CBF3}">
      <dsp:nvSpPr>
        <dsp:cNvPr id="0" name=""/>
        <dsp:cNvSpPr/>
      </dsp:nvSpPr>
      <dsp:spPr>
        <a:xfrm>
          <a:off x="3046319" y="2239696"/>
          <a:ext cx="325120" cy="32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E3235-24D3-0D4B-8BCE-05601576E5FD}">
      <dsp:nvSpPr>
        <dsp:cNvPr id="0" name=""/>
        <dsp:cNvSpPr/>
      </dsp:nvSpPr>
      <dsp:spPr>
        <a:xfrm>
          <a:off x="2452129" y="2591449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/>
            <a:t>Nu: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/>
            <a:t>Inrichten</a:t>
          </a:r>
        </a:p>
      </dsp:txBody>
      <dsp:txXfrm>
        <a:off x="2452129" y="2591449"/>
        <a:ext cx="1706880" cy="2321559"/>
      </dsp:txXfrm>
    </dsp:sp>
    <dsp:sp modelId="{B693DE68-F4E0-9C4F-B789-D945F52A1F0A}">
      <dsp:nvSpPr>
        <dsp:cNvPr id="0" name=""/>
        <dsp:cNvSpPr/>
      </dsp:nvSpPr>
      <dsp:spPr>
        <a:xfrm>
          <a:off x="4417566" y="1705314"/>
          <a:ext cx="430784" cy="430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735EB-2372-B547-8A24-F3748EFF7B19}">
      <dsp:nvSpPr>
        <dsp:cNvPr id="0" name=""/>
        <dsp:cNvSpPr/>
      </dsp:nvSpPr>
      <dsp:spPr>
        <a:xfrm>
          <a:off x="3927476" y="2109893"/>
          <a:ext cx="1898647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/>
            <a:t>11/12-22: </a:t>
          </a:r>
          <a:r>
            <a:rPr lang="nl-NL" sz="2000" b="1" kern="1200" dirty="0"/>
            <a:t>Testen </a:t>
          </a:r>
          <a:r>
            <a:rPr lang="nl-NL" sz="2000" b="1" kern="1200" dirty="0" err="1"/>
            <a:t>Proof</a:t>
          </a:r>
          <a:r>
            <a:rPr lang="nl-NL" sz="2000" b="1" kern="1200" dirty="0"/>
            <a:t> of Concept</a:t>
          </a:r>
        </a:p>
      </dsp:txBody>
      <dsp:txXfrm>
        <a:off x="3927476" y="2109893"/>
        <a:ext cx="1898647" cy="3139440"/>
      </dsp:txXfrm>
    </dsp:sp>
    <dsp:sp modelId="{F3E230C7-34E4-EB4A-B619-595758392560}">
      <dsp:nvSpPr>
        <dsp:cNvPr id="0" name=""/>
        <dsp:cNvSpPr/>
      </dsp:nvSpPr>
      <dsp:spPr>
        <a:xfrm>
          <a:off x="7263489" y="982096"/>
          <a:ext cx="577088" cy="577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914AC-FF0D-9945-98C4-B7C8387C334E}">
      <dsp:nvSpPr>
        <dsp:cNvPr id="0" name=""/>
        <dsp:cNvSpPr/>
      </dsp:nvSpPr>
      <dsp:spPr>
        <a:xfrm>
          <a:off x="5933440" y="1606973"/>
          <a:ext cx="1706880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/>
            <a:t>13-2-23: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/>
            <a:t>Livegang</a:t>
          </a:r>
        </a:p>
      </dsp:txBody>
      <dsp:txXfrm>
        <a:off x="5933440" y="1606973"/>
        <a:ext cx="1706880" cy="3642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8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png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.hartsema@felloo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leendert@hersense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2B21F7-117D-3403-8472-9EE95985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Wie zijn wij?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91BD55-4664-374A-CDAE-5CAFBEA7E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Felloo </a:t>
            </a:r>
            <a:r>
              <a:rPr lang="nl-NL" dirty="0" err="1">
                <a:solidFill>
                  <a:schemeClr val="bg1"/>
                </a:solidFill>
                <a:latin typeface="Averta Demo PE Cutted Demo" panose="00000500000000000000" pitchFamily="50" charset="0"/>
              </a:rPr>
              <a:t>Dental</a:t>
            </a:r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 – Hendrik de Jonge</a:t>
            </a:r>
          </a:p>
          <a:p>
            <a:r>
              <a:rPr lang="nl-NL" dirty="0" err="1">
                <a:solidFill>
                  <a:schemeClr val="bg1"/>
                </a:solidFill>
                <a:latin typeface="Averta Demo PE Cutted Demo" panose="00000500000000000000" pitchFamily="50" charset="0"/>
              </a:rPr>
              <a:t>Hersense</a:t>
            </a:r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 – Leendert Joosse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E770DE-97F5-2A82-1991-69912665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03" y="1607418"/>
            <a:ext cx="2796639" cy="7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D828A2-2C95-844A-CC24-C7E1C58D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66" y="3480820"/>
            <a:ext cx="2121938" cy="257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leendert joosse">
            <a:extLst>
              <a:ext uri="{FF2B5EF4-FFF2-40B4-BE49-F238E27FC236}">
                <a16:creationId xmlns:a16="http://schemas.microsoft.com/office/drawing/2014/main" id="{D8777CA9-C566-3C97-97A7-1F99B87F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88" y="3480820"/>
            <a:ext cx="2365095" cy="25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75ECFD6-DEF2-8930-817A-31980DE9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85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Vragen?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CA17DB5-1101-A503-2B8E-F3A51CFA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03" y="1607418"/>
            <a:ext cx="2796639" cy="7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2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75ECFD6-DEF2-8930-817A-31980DE9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Ervaring Felloo </a:t>
            </a:r>
            <a:r>
              <a:rPr lang="nl-NL" dirty="0" err="1">
                <a:solidFill>
                  <a:schemeClr val="bg1"/>
                </a:solidFill>
                <a:latin typeface="Averta Demo PE Cutted Demo" panose="00000500000000000000" pitchFamily="50" charset="0"/>
              </a:rPr>
              <a:t>Dental</a:t>
            </a:r>
            <a:endParaRPr lang="nl-NL" dirty="0">
              <a:solidFill>
                <a:schemeClr val="bg1"/>
              </a:solidFill>
              <a:latin typeface="Averta Demo PE Cutted Demo" panose="00000500000000000000" pitchFamily="50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CC6B2D9-8945-A85A-34DC-FAB245EB6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03" y="1607418"/>
            <a:ext cx="2796639" cy="7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65864BDD-E90C-7152-AFF6-DD9A7B042554}"/>
              </a:ext>
            </a:extLst>
          </p:cNvPr>
          <p:cNvGrpSpPr/>
          <p:nvPr/>
        </p:nvGrpSpPr>
        <p:grpSpPr>
          <a:xfrm>
            <a:off x="2317467" y="2560643"/>
            <a:ext cx="1921058" cy="1531775"/>
            <a:chOff x="518492" y="172056"/>
            <a:chExt cx="1921058" cy="1531775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BFCF1B1-A8CC-F024-B9E7-F889E67D7BC0}"/>
                </a:ext>
              </a:extLst>
            </p:cNvPr>
            <p:cNvSpPr/>
            <p:nvPr/>
          </p:nvSpPr>
          <p:spPr>
            <a:xfrm>
              <a:off x="518492" y="172056"/>
              <a:ext cx="1921058" cy="1531775"/>
            </a:xfrm>
            <a:prstGeom prst="rect">
              <a:avLst/>
            </a:prstGeom>
            <a:gradFill flip="none" rotWithShape="0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A064523-E8C8-7FCE-9A48-73D554DFACC9}"/>
                </a:ext>
              </a:extLst>
            </p:cNvPr>
            <p:cNvSpPr txBox="1"/>
            <p:nvPr/>
          </p:nvSpPr>
          <p:spPr>
            <a:xfrm>
              <a:off x="518492" y="172056"/>
              <a:ext cx="1921058" cy="1531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3200" kern="1200" dirty="0">
                  <a:latin typeface="Averta Demo PE Cutted Demo" panose="00000500000000000000" pitchFamily="50" charset="0"/>
                </a:rPr>
                <a:t>150+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900" b="1" kern="1200" dirty="0" err="1">
                  <a:latin typeface="Averta Demo PE Cutted Demo" panose="00000500000000000000" pitchFamily="50" charset="0"/>
                </a:rPr>
                <a:t>Dental</a:t>
              </a:r>
              <a:r>
                <a:rPr lang="nl-NL" sz="900" b="1" kern="1200" dirty="0">
                  <a:latin typeface="Averta Demo PE Cutted Demo" panose="00000500000000000000" pitchFamily="50" charset="0"/>
                </a:rPr>
                <a:t> klanten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881490FC-ADA2-3995-9EA3-1A74B99DD54F}"/>
              </a:ext>
            </a:extLst>
          </p:cNvPr>
          <p:cNvGrpSpPr/>
          <p:nvPr/>
        </p:nvGrpSpPr>
        <p:grpSpPr>
          <a:xfrm>
            <a:off x="4501004" y="2560643"/>
            <a:ext cx="1921058" cy="1531775"/>
            <a:chOff x="5921901" y="416152"/>
            <a:chExt cx="1921058" cy="1531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A48FABC-A406-74AE-3250-A81D4FA03AB8}"/>
                </a:ext>
              </a:extLst>
            </p:cNvPr>
            <p:cNvSpPr/>
            <p:nvPr/>
          </p:nvSpPr>
          <p:spPr>
            <a:xfrm>
              <a:off x="5921901" y="416152"/>
              <a:ext cx="1921058" cy="1531775"/>
            </a:xfrm>
            <a:prstGeom prst="rect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34C13D93-6515-982F-ED5B-7022E1E4408E}"/>
                </a:ext>
              </a:extLst>
            </p:cNvPr>
            <p:cNvSpPr txBox="1"/>
            <p:nvPr/>
          </p:nvSpPr>
          <p:spPr>
            <a:xfrm>
              <a:off x="5921901" y="416152"/>
              <a:ext cx="1921058" cy="1531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3200" kern="1200">
                  <a:latin typeface="Averta Demo PE Cutted Demo" panose="00000500000000000000" pitchFamily="50" charset="0"/>
                </a:rPr>
                <a:t>70+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900" b="1" kern="1200" dirty="0">
                  <a:latin typeface="Averta Demo PE Cutted Demo" panose="00000500000000000000" pitchFamily="50" charset="0"/>
                </a:rPr>
                <a:t>Medewerkers</a:t>
              </a: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C573CB1-3FD8-DB48-A5CB-8BAC1AD87DE0}"/>
              </a:ext>
            </a:extLst>
          </p:cNvPr>
          <p:cNvGrpSpPr/>
          <p:nvPr/>
        </p:nvGrpSpPr>
        <p:grpSpPr>
          <a:xfrm>
            <a:off x="2317467" y="4301997"/>
            <a:ext cx="1921058" cy="1531775"/>
            <a:chOff x="524603" y="1774405"/>
            <a:chExt cx="1921058" cy="1531775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05B7DB-5E28-AE74-D5AC-8A6173C64311}"/>
                </a:ext>
              </a:extLst>
            </p:cNvPr>
            <p:cNvSpPr/>
            <p:nvPr/>
          </p:nvSpPr>
          <p:spPr>
            <a:xfrm>
              <a:off x="524603" y="1774405"/>
              <a:ext cx="1921058" cy="1531775"/>
            </a:xfrm>
            <a:prstGeom prst="rect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B65EF3D8-8B76-3FAF-2BDA-D94A090C8D3C}"/>
                </a:ext>
              </a:extLst>
            </p:cNvPr>
            <p:cNvSpPr txBox="1"/>
            <p:nvPr/>
          </p:nvSpPr>
          <p:spPr>
            <a:xfrm>
              <a:off x="524603" y="1774405"/>
              <a:ext cx="1921058" cy="1531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3200" kern="1200">
                  <a:latin typeface="Averta Demo PE Cutted Demo" panose="00000500000000000000" pitchFamily="50" charset="0"/>
                </a:rPr>
                <a:t>24/7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900" b="1" kern="1200">
                  <a:latin typeface="Averta Demo PE Cutted Demo" panose="00000500000000000000" pitchFamily="50" charset="0"/>
                </a:rPr>
                <a:t>Servicedesk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BE54B12-EF7B-3E20-D0A9-D0A6960EAB00}"/>
              </a:ext>
            </a:extLst>
          </p:cNvPr>
          <p:cNvGrpSpPr/>
          <p:nvPr/>
        </p:nvGrpSpPr>
        <p:grpSpPr>
          <a:xfrm>
            <a:off x="4501004" y="4292680"/>
            <a:ext cx="1921058" cy="1531775"/>
            <a:chOff x="4797244" y="1782786"/>
            <a:chExt cx="1921058" cy="1531775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E9E0234-9DE1-F304-5351-5A6AB11C73F4}"/>
                </a:ext>
              </a:extLst>
            </p:cNvPr>
            <p:cNvSpPr/>
            <p:nvPr/>
          </p:nvSpPr>
          <p:spPr>
            <a:xfrm>
              <a:off x="4797244" y="1782786"/>
              <a:ext cx="1921058" cy="1531775"/>
            </a:xfrm>
            <a:prstGeom prst="rect">
              <a:avLst/>
            </a:prstGeom>
            <a:gradFill flip="none" rotWithShape="0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F9CADED-5E06-0691-5EC4-63FB6478311E}"/>
                </a:ext>
              </a:extLst>
            </p:cNvPr>
            <p:cNvSpPr txBox="1"/>
            <p:nvPr/>
          </p:nvSpPr>
          <p:spPr>
            <a:xfrm>
              <a:off x="4797244" y="1782786"/>
              <a:ext cx="1921058" cy="1531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3200" dirty="0">
                  <a:latin typeface="Averta Demo PE Cutted Demo" panose="00000500000000000000" pitchFamily="50" charset="0"/>
                </a:rPr>
                <a:t>8.9</a:t>
              </a:r>
              <a:endParaRPr lang="nl-NL" sz="3200" kern="1200" dirty="0">
                <a:latin typeface="Averta Demo PE Cutted Demo" panose="00000500000000000000" pitchFamily="50" charset="0"/>
              </a:endParaRP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900" b="1" dirty="0">
                  <a:latin typeface="Averta Demo PE Cutted Demo" panose="00000500000000000000" pitchFamily="50" charset="0"/>
                </a:rPr>
                <a:t>Klantscore</a:t>
              </a:r>
              <a:endParaRPr lang="nl-NL" sz="900" b="1" kern="1200" dirty="0">
                <a:latin typeface="Averta Demo PE Cutted Demo" panose="00000500000000000000" pitchFamily="50" charset="0"/>
              </a:endParaRP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100FB6B-23C2-4DA3-D390-EB971606ED4B}"/>
              </a:ext>
            </a:extLst>
          </p:cNvPr>
          <p:cNvGrpSpPr/>
          <p:nvPr/>
        </p:nvGrpSpPr>
        <p:grpSpPr>
          <a:xfrm>
            <a:off x="6684541" y="2560643"/>
            <a:ext cx="1921058" cy="1531775"/>
            <a:chOff x="2640761" y="172056"/>
            <a:chExt cx="1921058" cy="1531775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701412F9-EDD2-0B70-5204-FCEA762F8DBF}"/>
                </a:ext>
              </a:extLst>
            </p:cNvPr>
            <p:cNvSpPr/>
            <p:nvPr/>
          </p:nvSpPr>
          <p:spPr>
            <a:xfrm>
              <a:off x="2640761" y="172056"/>
              <a:ext cx="1921058" cy="1531775"/>
            </a:xfrm>
            <a:prstGeom prst="rect">
              <a:avLst/>
            </a:prstGeom>
            <a:gradFill flip="none" rotWithShape="0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110C9F3F-D2DF-3ED0-0A7C-6613146579B7}"/>
                </a:ext>
              </a:extLst>
            </p:cNvPr>
            <p:cNvSpPr txBox="1"/>
            <p:nvPr/>
          </p:nvSpPr>
          <p:spPr>
            <a:xfrm>
              <a:off x="2640761" y="172056"/>
              <a:ext cx="1921058" cy="1531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3200" kern="1200">
                  <a:latin typeface="Averta Demo PE Cutted Demo" panose="00000500000000000000" pitchFamily="50" charset="0"/>
                </a:rPr>
                <a:t>&gt;95%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900" b="1" kern="1200">
                  <a:latin typeface="Averta Demo PE Cutted Demo" panose="00000500000000000000" pitchFamily="50" charset="0"/>
                </a:rPr>
                <a:t>Score op normtijd SLA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56B917F6-D49D-6234-A7B0-B133C0F7A1DD}"/>
              </a:ext>
            </a:extLst>
          </p:cNvPr>
          <p:cNvGrpSpPr/>
          <p:nvPr/>
        </p:nvGrpSpPr>
        <p:grpSpPr>
          <a:xfrm>
            <a:off x="6698788" y="4301997"/>
            <a:ext cx="1921058" cy="1531775"/>
            <a:chOff x="2651528" y="1781638"/>
            <a:chExt cx="1921058" cy="1531775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94521705-3523-B564-DAE5-0F2CDFC2248A}"/>
                </a:ext>
              </a:extLst>
            </p:cNvPr>
            <p:cNvSpPr/>
            <p:nvPr/>
          </p:nvSpPr>
          <p:spPr>
            <a:xfrm>
              <a:off x="2651528" y="1781638"/>
              <a:ext cx="1921058" cy="1531775"/>
            </a:xfrm>
            <a:prstGeom prst="rect">
              <a:avLst/>
            </a:prstGeom>
            <a:gradFill flip="none" rotWithShape="0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37FB6E-01EE-6459-6D03-988A27D45198}"/>
                </a:ext>
              </a:extLst>
            </p:cNvPr>
            <p:cNvSpPr txBox="1"/>
            <p:nvPr/>
          </p:nvSpPr>
          <p:spPr>
            <a:xfrm>
              <a:off x="2651528" y="1781638"/>
              <a:ext cx="1921058" cy="1531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3200" kern="1200" dirty="0">
                  <a:latin typeface="Averta Demo PE Cutted Demo" panose="00000500000000000000" pitchFamily="50" charset="0"/>
                </a:rPr>
                <a:t>20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900" b="1" kern="1200" dirty="0">
                  <a:latin typeface="Averta Demo PE Cutted Demo" panose="00000500000000000000" pitchFamily="50" charset="0"/>
                </a:rPr>
                <a:t>Jaar specialist in de 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900" b="1" kern="1200" dirty="0">
                  <a:latin typeface="Averta Demo PE Cutted Demo" panose="00000500000000000000" pitchFamily="50" charset="0"/>
                </a:rPr>
                <a:t>dentale markt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70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3FB63F-B9E7-1C92-0D79-87AE4ACD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Ontvlechting VU en ACTA</a:t>
            </a:r>
          </a:p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Snel schakelen</a:t>
            </a:r>
          </a:p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Cyber Security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5ECFD6-DEF2-8930-817A-31980DE9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Waarom?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CC6B2D9-8945-A85A-34DC-FAB245EB6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03" y="1607418"/>
            <a:ext cx="2796639" cy="7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14454D5-9F8F-ABAA-5D9B-78B3B0D54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602" y="2708131"/>
            <a:ext cx="4520818" cy="37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2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75ECFD6-DEF2-8930-817A-31980DE9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Wat gaan we doen?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9BCA03E-6815-0622-1A14-9569E451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03" y="1607418"/>
            <a:ext cx="2796639" cy="7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835FB743-BFB5-7AEA-988E-FD1CE602D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48718" y="2244666"/>
            <a:ext cx="1161362" cy="1161362"/>
          </a:xfrm>
          <a:prstGeom prst="rect">
            <a:avLst/>
          </a:prstGeom>
        </p:spPr>
      </p:pic>
      <p:sp>
        <p:nvSpPr>
          <p:cNvPr id="12" name="TextBox 47">
            <a:extLst>
              <a:ext uri="{FF2B5EF4-FFF2-40B4-BE49-F238E27FC236}">
                <a16:creationId xmlns:a16="http://schemas.microsoft.com/office/drawing/2014/main" id="{3E994045-207F-57B8-9E66-499705E45545}"/>
              </a:ext>
            </a:extLst>
          </p:cNvPr>
          <p:cNvSpPr txBox="1"/>
          <p:nvPr/>
        </p:nvSpPr>
        <p:spPr>
          <a:xfrm>
            <a:off x="1011509" y="3273434"/>
            <a:ext cx="205537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2000" dirty="0">
                <a:solidFill>
                  <a:schemeClr val="bg1"/>
                </a:solidFill>
                <a:latin typeface="Averta Demo PE Cutted Demo" panose="00000500000000000000" pitchFamily="50" charset="0"/>
                <a:ea typeface="Montserrat" charset="0"/>
                <a:cs typeface="Montserrat" charset="0"/>
              </a:rPr>
              <a:t>WERKPLEKKEN</a:t>
            </a:r>
          </a:p>
        </p:txBody>
      </p:sp>
      <p:sp>
        <p:nvSpPr>
          <p:cNvPr id="13" name="Shape 2840">
            <a:extLst>
              <a:ext uri="{FF2B5EF4-FFF2-40B4-BE49-F238E27FC236}">
                <a16:creationId xmlns:a16="http://schemas.microsoft.com/office/drawing/2014/main" id="{95CCF0BB-64C0-DE50-956B-B3C52F5D0285}"/>
              </a:ext>
            </a:extLst>
          </p:cNvPr>
          <p:cNvSpPr/>
          <p:nvPr/>
        </p:nvSpPr>
        <p:spPr>
          <a:xfrm>
            <a:off x="6651198" y="2490181"/>
            <a:ext cx="868757" cy="697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14" name="Straight Connector 49">
            <a:extLst>
              <a:ext uri="{FF2B5EF4-FFF2-40B4-BE49-F238E27FC236}">
                <a16:creationId xmlns:a16="http://schemas.microsoft.com/office/drawing/2014/main" id="{FAF52AFD-CEE2-02A6-C423-7408C4A711AF}"/>
              </a:ext>
            </a:extLst>
          </p:cNvPr>
          <p:cNvCxnSpPr/>
          <p:nvPr/>
        </p:nvCxnSpPr>
        <p:spPr>
          <a:xfrm>
            <a:off x="1685531" y="3273434"/>
            <a:ext cx="4877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3">
            <a:extLst>
              <a:ext uri="{FF2B5EF4-FFF2-40B4-BE49-F238E27FC236}">
                <a16:creationId xmlns:a16="http://schemas.microsoft.com/office/drawing/2014/main" id="{BF6A7F0C-6E94-6B5A-778A-F61EE05CAD7E}"/>
              </a:ext>
            </a:extLst>
          </p:cNvPr>
          <p:cNvSpPr txBox="1"/>
          <p:nvPr/>
        </p:nvSpPr>
        <p:spPr>
          <a:xfrm>
            <a:off x="6398530" y="3315956"/>
            <a:ext cx="1374094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2000" dirty="0">
                <a:solidFill>
                  <a:schemeClr val="bg1"/>
                </a:solidFill>
                <a:latin typeface="Averta Demo PE Cutted Demo" panose="00000500000000000000" pitchFamily="50" charset="0"/>
                <a:ea typeface="Montserrat" charset="0"/>
                <a:cs typeface="Montserrat" charset="0"/>
              </a:rPr>
              <a:t>PRINTING</a:t>
            </a:r>
          </a:p>
        </p:txBody>
      </p:sp>
      <p:cxnSp>
        <p:nvCxnSpPr>
          <p:cNvPr id="16" name="Straight Connector 45">
            <a:extLst>
              <a:ext uri="{FF2B5EF4-FFF2-40B4-BE49-F238E27FC236}">
                <a16:creationId xmlns:a16="http://schemas.microsoft.com/office/drawing/2014/main" id="{A2EEFBB6-9F56-F953-F9CB-890AB6348264}"/>
              </a:ext>
            </a:extLst>
          </p:cNvPr>
          <p:cNvCxnSpPr/>
          <p:nvPr/>
        </p:nvCxnSpPr>
        <p:spPr>
          <a:xfrm>
            <a:off x="6876224" y="3322207"/>
            <a:ext cx="487735" cy="0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7" name="TextBox 35">
            <a:extLst>
              <a:ext uri="{FF2B5EF4-FFF2-40B4-BE49-F238E27FC236}">
                <a16:creationId xmlns:a16="http://schemas.microsoft.com/office/drawing/2014/main" id="{F27124F7-0BFE-0BB7-2A26-558B006B5783}"/>
              </a:ext>
            </a:extLst>
          </p:cNvPr>
          <p:cNvSpPr txBox="1"/>
          <p:nvPr/>
        </p:nvSpPr>
        <p:spPr>
          <a:xfrm>
            <a:off x="2236230" y="5600777"/>
            <a:ext cx="175881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rta Demo PE Cutted Demo" panose="00000500000000000000" pitchFamily="50" charset="0"/>
                <a:ea typeface="Montserrat" charset="0"/>
                <a:cs typeface="Montserrat" charset="0"/>
              </a:rPr>
              <a:t>BEVEILIGING</a:t>
            </a:r>
          </a:p>
        </p:txBody>
      </p:sp>
      <p:cxnSp>
        <p:nvCxnSpPr>
          <p:cNvPr id="19" name="Straight Connector 37">
            <a:extLst>
              <a:ext uri="{FF2B5EF4-FFF2-40B4-BE49-F238E27FC236}">
                <a16:creationId xmlns:a16="http://schemas.microsoft.com/office/drawing/2014/main" id="{0A7E8F1E-8417-D1D1-4882-7331B8CA1E05}"/>
              </a:ext>
            </a:extLst>
          </p:cNvPr>
          <p:cNvCxnSpPr/>
          <p:nvPr/>
        </p:nvCxnSpPr>
        <p:spPr>
          <a:xfrm>
            <a:off x="2841580" y="5600777"/>
            <a:ext cx="4877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1">
            <a:extLst>
              <a:ext uri="{FF2B5EF4-FFF2-40B4-BE49-F238E27FC236}">
                <a16:creationId xmlns:a16="http://schemas.microsoft.com/office/drawing/2014/main" id="{F7D2824B-18C9-B569-5526-EB5359DB234A}"/>
              </a:ext>
            </a:extLst>
          </p:cNvPr>
          <p:cNvSpPr txBox="1"/>
          <p:nvPr/>
        </p:nvSpPr>
        <p:spPr>
          <a:xfrm>
            <a:off x="4618058" y="5403980"/>
            <a:ext cx="2371162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2000" dirty="0">
                <a:solidFill>
                  <a:schemeClr val="bg1"/>
                </a:solidFill>
                <a:latin typeface="Averta Demo PE Cutted Demo" panose="00000500000000000000" pitchFamily="50" charset="0"/>
                <a:ea typeface="Montserrat" charset="0"/>
                <a:cs typeface="Montserrat" charset="0"/>
              </a:rPr>
              <a:t>SOFTWARE </a:t>
            </a:r>
            <a:br>
              <a:rPr lang="en-US" sz="2000" dirty="0">
                <a:solidFill>
                  <a:schemeClr val="bg1"/>
                </a:solidFill>
                <a:latin typeface="Averta Demo PE Cutted Demo" panose="00000500000000000000" pitchFamily="50" charset="0"/>
                <a:ea typeface="Montserrat" charset="0"/>
                <a:cs typeface="Montserrat" charset="0"/>
              </a:rPr>
            </a:br>
            <a:r>
              <a:rPr lang="en-US" sz="2000" dirty="0">
                <a:solidFill>
                  <a:schemeClr val="bg1"/>
                </a:solidFill>
                <a:latin typeface="Averta Demo PE Cutted Demo" panose="00000500000000000000" pitchFamily="50" charset="0"/>
                <a:ea typeface="Montserrat" charset="0"/>
                <a:cs typeface="Montserrat" charset="0"/>
              </a:rPr>
              <a:t>ONDERSTEUNING</a:t>
            </a:r>
          </a:p>
        </p:txBody>
      </p:sp>
      <p:cxnSp>
        <p:nvCxnSpPr>
          <p:cNvPr id="24" name="Straight Connector 33">
            <a:extLst>
              <a:ext uri="{FF2B5EF4-FFF2-40B4-BE49-F238E27FC236}">
                <a16:creationId xmlns:a16="http://schemas.microsoft.com/office/drawing/2014/main" id="{42C0FDAF-8DFB-5202-B7D4-AF643E11E177}"/>
              </a:ext>
            </a:extLst>
          </p:cNvPr>
          <p:cNvCxnSpPr/>
          <p:nvPr/>
        </p:nvCxnSpPr>
        <p:spPr>
          <a:xfrm>
            <a:off x="5559772" y="5403980"/>
            <a:ext cx="487735" cy="0"/>
          </a:xfrm>
          <a:prstGeom prst="line">
            <a:avLst/>
          </a:prstGeom>
          <a:noFill/>
          <a:ln w="571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5" name="TextBox 51">
            <a:extLst>
              <a:ext uri="{FF2B5EF4-FFF2-40B4-BE49-F238E27FC236}">
                <a16:creationId xmlns:a16="http://schemas.microsoft.com/office/drawing/2014/main" id="{04FDF464-CAD1-FE92-E69C-A30F676790DA}"/>
              </a:ext>
            </a:extLst>
          </p:cNvPr>
          <p:cNvSpPr txBox="1"/>
          <p:nvPr/>
        </p:nvSpPr>
        <p:spPr>
          <a:xfrm>
            <a:off x="3922419" y="3284453"/>
            <a:ext cx="1555234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2000" dirty="0">
                <a:solidFill>
                  <a:schemeClr val="bg1"/>
                </a:solidFill>
                <a:latin typeface="Averta Demo PE Cutted Demo" panose="00000500000000000000" pitchFamily="50" charset="0"/>
                <a:ea typeface="Montserrat" charset="0"/>
                <a:cs typeface="Montserrat" charset="0"/>
              </a:rPr>
              <a:t>TELEFONIE</a:t>
            </a:r>
          </a:p>
        </p:txBody>
      </p:sp>
      <p:cxnSp>
        <p:nvCxnSpPr>
          <p:cNvPr id="26" name="Straight Connector 53">
            <a:extLst>
              <a:ext uri="{FF2B5EF4-FFF2-40B4-BE49-F238E27FC236}">
                <a16:creationId xmlns:a16="http://schemas.microsoft.com/office/drawing/2014/main" id="{A364583D-62D2-F987-BC41-D29F16EBE3A0}"/>
              </a:ext>
            </a:extLst>
          </p:cNvPr>
          <p:cNvCxnSpPr/>
          <p:nvPr/>
        </p:nvCxnSpPr>
        <p:spPr>
          <a:xfrm>
            <a:off x="4395095" y="3284453"/>
            <a:ext cx="487735" cy="0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7" name="Shape 2629">
            <a:extLst>
              <a:ext uri="{FF2B5EF4-FFF2-40B4-BE49-F238E27FC236}">
                <a16:creationId xmlns:a16="http://schemas.microsoft.com/office/drawing/2014/main" id="{1EA4AF37-A291-85D1-F792-65CCA3F01F04}"/>
              </a:ext>
            </a:extLst>
          </p:cNvPr>
          <p:cNvSpPr/>
          <p:nvPr/>
        </p:nvSpPr>
        <p:spPr>
          <a:xfrm>
            <a:off x="4118004" y="2458678"/>
            <a:ext cx="868757" cy="697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pic>
        <p:nvPicPr>
          <p:cNvPr id="28" name="Graphic 27" descr="Tandheelkundige zorg met effen opvulling">
            <a:extLst>
              <a:ext uri="{FF2B5EF4-FFF2-40B4-BE49-F238E27FC236}">
                <a16:creationId xmlns:a16="http://schemas.microsoft.com/office/drawing/2014/main" id="{CE3BE554-19EC-A263-8CF5-A43768B404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97392" y="4392327"/>
            <a:ext cx="975469" cy="975469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7A609904-8EB0-FBF5-BC6D-B9493AC069A1}"/>
              </a:ext>
            </a:extLst>
          </p:cNvPr>
          <p:cNvSpPr txBox="1"/>
          <p:nvPr/>
        </p:nvSpPr>
        <p:spPr>
          <a:xfrm>
            <a:off x="8488393" y="3684563"/>
            <a:ext cx="272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Dit geldt voor alle SBT locaties.</a:t>
            </a:r>
          </a:p>
        </p:txBody>
      </p:sp>
      <p:pic>
        <p:nvPicPr>
          <p:cNvPr id="4" name="Graphic 3" descr="Vergrendelen met effen opvulling">
            <a:extLst>
              <a:ext uri="{FF2B5EF4-FFF2-40B4-BE49-F238E27FC236}">
                <a16:creationId xmlns:a16="http://schemas.microsoft.com/office/drawing/2014/main" id="{C1DA33D8-4DFA-F642-0B40-CF5082D585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497928" y="4448019"/>
            <a:ext cx="1175037" cy="11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0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75ECFD6-DEF2-8930-817A-31980DE9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Cloud werkomgeving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FA75CA1-3840-EA55-AF54-558FCD9A2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03" y="1607418"/>
            <a:ext cx="2796639" cy="7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92226E-EFCE-49BF-FB92-51271A148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388" y="2932981"/>
            <a:ext cx="2799398" cy="23668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330DFB0-1F17-F113-F956-47D826D4A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87" y="2932981"/>
            <a:ext cx="2799399" cy="23668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15F2DF9-B948-AA71-4B8C-9C45B1EF0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488" y="2875310"/>
            <a:ext cx="2606919" cy="24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7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3FB63F-B9E7-1C92-0D79-87AE4ACD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Desktops</a:t>
            </a:r>
            <a:r>
              <a:rPr lang="nl-NL" dirty="0">
                <a:solidFill>
                  <a:schemeClr val="bg1"/>
                </a:solidFill>
              </a:rPr>
              <a:t> - Dell</a:t>
            </a:r>
          </a:p>
          <a:p>
            <a:r>
              <a:rPr lang="nl-NL" dirty="0">
                <a:solidFill>
                  <a:schemeClr val="bg1"/>
                </a:solidFill>
              </a:rPr>
              <a:t>Laptops - Dell</a:t>
            </a:r>
          </a:p>
          <a:p>
            <a:r>
              <a:rPr lang="nl-NL" dirty="0" err="1">
                <a:solidFill>
                  <a:schemeClr val="bg1"/>
                </a:solidFill>
              </a:rPr>
              <a:t>Docking</a:t>
            </a:r>
            <a:r>
              <a:rPr lang="nl-NL" dirty="0">
                <a:solidFill>
                  <a:schemeClr val="bg1"/>
                </a:solidFill>
              </a:rPr>
              <a:t> Stations - Dell</a:t>
            </a:r>
          </a:p>
          <a:p>
            <a:r>
              <a:rPr lang="nl-NL" dirty="0">
                <a:solidFill>
                  <a:schemeClr val="bg1"/>
                </a:solidFill>
              </a:rPr>
              <a:t>Printer - </a:t>
            </a:r>
            <a:r>
              <a:rPr lang="nl-NL" dirty="0" err="1">
                <a:solidFill>
                  <a:schemeClr val="bg1"/>
                </a:solidFill>
              </a:rPr>
              <a:t>Brother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5ECFD6-DEF2-8930-817A-31980DE9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Apparatuur IT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7D6A90B-61CC-20E8-993E-272D5BAA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03" y="1607418"/>
            <a:ext cx="2796639" cy="7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ptiPlex 3090 Tower en kleine vormfactor">
            <a:extLst>
              <a:ext uri="{FF2B5EF4-FFF2-40B4-BE49-F238E27FC236}">
                <a16:creationId xmlns:a16="http://schemas.microsoft.com/office/drawing/2014/main" id="{9786E616-AD92-8532-4471-117E9D2B7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6" y="4426578"/>
            <a:ext cx="2282501" cy="19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titude 15 5520">
            <a:extLst>
              <a:ext uri="{FF2B5EF4-FFF2-40B4-BE49-F238E27FC236}">
                <a16:creationId xmlns:a16="http://schemas.microsoft.com/office/drawing/2014/main" id="{0602F6E2-6415-06A0-0CAF-3EF34770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34" y="4293933"/>
            <a:ext cx="2282502" cy="21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2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3FB63F-B9E7-1C92-0D79-87AE4ACD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Telefoons – </a:t>
            </a:r>
            <a:r>
              <a:rPr lang="nl-NL" dirty="0" err="1">
                <a:solidFill>
                  <a:schemeClr val="bg1"/>
                </a:solidFill>
                <a:latin typeface="Averta Demo PE Cutted Demo" panose="00000500000000000000" pitchFamily="50" charset="0"/>
              </a:rPr>
              <a:t>Yealink</a:t>
            </a:r>
            <a:endParaRPr lang="nl-NL" dirty="0">
              <a:solidFill>
                <a:schemeClr val="bg1"/>
              </a:solidFill>
              <a:latin typeface="Averta Demo PE Cutted Demo" panose="00000500000000000000" pitchFamily="50" charset="0"/>
            </a:endParaRPr>
          </a:p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Headsets - </a:t>
            </a:r>
            <a:r>
              <a:rPr lang="nl-NL" dirty="0" err="1">
                <a:solidFill>
                  <a:schemeClr val="bg1"/>
                </a:solidFill>
                <a:latin typeface="Averta Demo PE Cutted Demo" panose="00000500000000000000" pitchFamily="50" charset="0"/>
              </a:rPr>
              <a:t>Jabra</a:t>
            </a:r>
            <a:endParaRPr lang="nl-NL" dirty="0">
              <a:solidFill>
                <a:schemeClr val="bg1"/>
              </a:solidFill>
              <a:latin typeface="Averta Demo PE Cutted Demo" panose="00000500000000000000" pitchFamily="50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5ECFD6-DEF2-8930-817A-31980DE9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Apparatuur Telefonie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78DBA76-9F76-73B2-A8D7-AF7FAC98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03" y="1607418"/>
            <a:ext cx="2796639" cy="7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53">
            <a:extLst>
              <a:ext uri="{FF2B5EF4-FFF2-40B4-BE49-F238E27FC236}">
                <a16:creationId xmlns:a16="http://schemas.microsoft.com/office/drawing/2014/main" id="{8470620E-1B4A-E265-30AC-BD3E6DE1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4" y="4074026"/>
            <a:ext cx="4475747" cy="22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abra Evolve2 65 UC Certified">
            <a:extLst>
              <a:ext uri="{FF2B5EF4-FFF2-40B4-BE49-F238E27FC236}">
                <a16:creationId xmlns:a16="http://schemas.microsoft.com/office/drawing/2014/main" id="{7F2B5C8D-AA87-AF56-8379-E0574B8C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25" y="4220369"/>
            <a:ext cx="2616350" cy="20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5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75ECFD6-DEF2-8930-817A-31980DE9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81" y="351114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Wanneer gaat dit gebeuren?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C1FA437-7953-1CC9-7E29-0E632DC37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23" y="5924469"/>
            <a:ext cx="2796639" cy="7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74D275A-4FAB-CB81-DFC4-B97B930A5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971823"/>
              </p:ext>
            </p:extLst>
          </p:nvPr>
        </p:nvGraphicFramePr>
        <p:xfrm>
          <a:off x="1339725" y="893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Informatie Technologie - &gt;Werken bij VU">
            <a:extLst>
              <a:ext uri="{FF2B5EF4-FFF2-40B4-BE49-F238E27FC236}">
                <a16:creationId xmlns:a16="http://schemas.microsoft.com/office/drawing/2014/main" id="{D41E517F-C96B-576A-2E2B-E776F3827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6492"/>
            <a:ext cx="2679449" cy="7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pecialist in Cloud communicatie | Felloo Smart Cloud Services">
            <a:extLst>
              <a:ext uri="{FF2B5EF4-FFF2-40B4-BE49-F238E27FC236}">
                <a16:creationId xmlns:a16="http://schemas.microsoft.com/office/drawing/2014/main" id="{2D464594-7C83-BEDB-17A6-DD1725A7C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725" y="1762941"/>
            <a:ext cx="1878856" cy="7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962B25-11A3-8A11-CB8F-4EE0518437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1449" y="3245022"/>
            <a:ext cx="6771502" cy="45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1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3FB63F-B9E7-1C92-0D79-87AE4ACD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Voor vragen kun je terecht bij: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Marcel </a:t>
            </a:r>
            <a:r>
              <a:rPr lang="nl-NL" dirty="0" err="1">
                <a:solidFill>
                  <a:schemeClr val="bg1"/>
                </a:solidFill>
                <a:latin typeface="Averta Demo PE Cutted Demo" panose="00000500000000000000" pitchFamily="50" charset="0"/>
              </a:rPr>
              <a:t>Hartsema</a:t>
            </a:r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 (</a:t>
            </a:r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  <a:hlinkClick r:id="rId3"/>
              </a:rPr>
              <a:t>m.hartsema@felloo.nl</a:t>
            </a:r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; 088-2002474)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Leendert Joosse (</a:t>
            </a:r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  <a:hlinkClick r:id="rId4"/>
              </a:rPr>
              <a:t>leendert@hersense.nl</a:t>
            </a:r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; 06-38537285)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Sylvana Star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Wim Wigmans</a:t>
            </a:r>
          </a:p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Nog 2 update sessies worden nog gepland met jullie</a:t>
            </a:r>
          </a:p>
          <a:p>
            <a:r>
              <a:rPr lang="nl-NL">
                <a:solidFill>
                  <a:schemeClr val="bg1"/>
                </a:solidFill>
                <a:latin typeface="Averta Demo PE Cutted Demo" panose="00000500000000000000" pitchFamily="50" charset="0"/>
              </a:rPr>
              <a:t>Klankbordgroep</a:t>
            </a:r>
            <a:endParaRPr lang="nl-NL" dirty="0">
              <a:solidFill>
                <a:schemeClr val="bg1"/>
              </a:solidFill>
              <a:latin typeface="Averta Demo PE Cutted Demo" panose="00000500000000000000" pitchFamily="50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7594FA6-DBC6-399B-E5F7-37AB455E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03" y="1607418"/>
            <a:ext cx="2796639" cy="7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E2D53A04-DA21-2784-B47B-15ACDFE3DB8C}"/>
              </a:ext>
            </a:extLst>
          </p:cNvPr>
          <p:cNvSpPr txBox="1">
            <a:spLocks/>
          </p:cNvSpPr>
          <p:nvPr/>
        </p:nvSpPr>
        <p:spPr>
          <a:xfrm>
            <a:off x="838200" y="269507"/>
            <a:ext cx="10515600" cy="1424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Averta Demo PE Cutted Demo" panose="00000500000000000000" pitchFamily="50" charset="0"/>
              </a:rPr>
              <a:t>Hoe onderhouden we contact?</a:t>
            </a:r>
          </a:p>
        </p:txBody>
      </p:sp>
    </p:spTree>
    <p:extLst>
      <p:ext uri="{BB962C8B-B14F-4D97-AF65-F5344CB8AC3E}">
        <p14:creationId xmlns:p14="http://schemas.microsoft.com/office/powerpoint/2010/main" val="27685375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159</Words>
  <Application>Microsoft Office PowerPoint</Application>
  <PresentationFormat>Breedbeeld</PresentationFormat>
  <Paragraphs>54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Averta Demo PE Cutted Demo</vt:lpstr>
      <vt:lpstr>Calibri</vt:lpstr>
      <vt:lpstr>Calibri Light</vt:lpstr>
      <vt:lpstr>Gill Sans</vt:lpstr>
      <vt:lpstr>Montserrat</vt:lpstr>
      <vt:lpstr>Source Sans Pro Light</vt:lpstr>
      <vt:lpstr>Kantoorthema</vt:lpstr>
      <vt:lpstr>Wie zijn wij?</vt:lpstr>
      <vt:lpstr>Ervaring Felloo Dental</vt:lpstr>
      <vt:lpstr>Waarom?</vt:lpstr>
      <vt:lpstr>Wat gaan we doen?</vt:lpstr>
      <vt:lpstr>Cloud werkomgeving</vt:lpstr>
      <vt:lpstr>Apparatuur IT</vt:lpstr>
      <vt:lpstr>Apparatuur Telefonie</vt:lpstr>
      <vt:lpstr>Wanneer gaat dit gebeuren?</vt:lpstr>
      <vt:lpstr>PowerPoint-presentatie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Hendrik de Jonge</dc:creator>
  <cp:lastModifiedBy>Schenkels - Hartmann, C.S.V.</cp:lastModifiedBy>
  <cp:revision>6</cp:revision>
  <dcterms:created xsi:type="dcterms:W3CDTF">2022-11-11T11:48:59Z</dcterms:created>
  <dcterms:modified xsi:type="dcterms:W3CDTF">2022-11-24T10:03:15Z</dcterms:modified>
</cp:coreProperties>
</file>